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60" r:id="rId1"/>
  </p:sldMasterIdLst>
  <p:sldIdLst>
    <p:sldId id="26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39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B3A824-1A51-4B26-AD58-A6D8E14F6C04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7E33E-8B18-4087-B112-809917729534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C1C18-307B-4F68-A007-B5B542270E8D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162C4-EDD9-4389-A98B-B87ECEA2A816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059C3-6A89-4494-99FF-5A4D6FFD50EB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Gallone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54B2F-12DE-47F5-8894-472B206D2E1E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0E46F-7819-4ACF-B48B-48222C2ACC88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F3416-4057-4DAA-829D-4CA07428D088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D9284-D300-4297-87F7-E791DCC15DB1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37D525BB-DA17-4BA0-B3C8-3AC3ABC827E6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6C4C9A-3960-41CF-A4E9-2A8FB932454B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BC1C18-307B-4F68-A007-B5B542270E8D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TRG%20classe%20prima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363F581B-D529-4324-A1F9-8E018301A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1672" y="6414655"/>
            <a:ext cx="4350327" cy="443345"/>
          </a:xfrm>
        </p:spPr>
        <p:txBody>
          <a:bodyPr>
            <a:normAutofit fontScale="85000" lnSpcReduction="10000"/>
          </a:bodyPr>
          <a:lstStyle/>
          <a:p>
            <a:r>
              <a:rPr lang="it-IT" b="1" i="1" dirty="0" smtClean="0">
                <a:solidFill>
                  <a:schemeClr val="bg1">
                    <a:lumMod val="95000"/>
                  </a:schemeClr>
                </a:solidFill>
              </a:rPr>
              <a:t>Bergamo, 27 febbraio 2019</a:t>
            </a:r>
            <a:endParaRPr lang="it-IT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50" y="1219198"/>
            <a:ext cx="3744000" cy="317940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363F581B-D529-4324-A1F9-8E018301AC85}"/>
              </a:ext>
            </a:extLst>
          </p:cNvPr>
          <p:cNvSpPr txBox="1">
            <a:spLocks/>
          </p:cNvSpPr>
          <p:nvPr/>
        </p:nvSpPr>
        <p:spPr>
          <a:xfrm>
            <a:off x="5749631" y="3297410"/>
            <a:ext cx="6303819" cy="1066772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Comitato Tecnico Scientifico IPIA</a:t>
            </a:r>
            <a:r>
              <a:rPr kumimoji="0" lang="it-IT" sz="1600" b="1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C. PESENTI-BERGAMO</a:t>
            </a:r>
            <a:endParaRPr kumimoji="0" lang="it-IT" sz="1600" b="1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r" defTabSz="914400" rtl="0" eaLnBrk="1" fontAlgn="auto" latinLnBrk="0" hangingPunct="1">
              <a:lnSpc>
                <a:spcPct val="1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Relatori:  Alessandro Marinaro,  Domenico Polito</a:t>
            </a:r>
            <a:endParaRPr kumimoji="0" lang="it-IT" sz="16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="" xmlns:a16="http://schemas.microsoft.com/office/drawing/2014/main" id="{E461ED5E-6F89-4175-88BD-D44DBD5A7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6582" y="1676428"/>
            <a:ext cx="7550723" cy="1496291"/>
          </a:xfrm>
        </p:spPr>
        <p:txBody>
          <a:bodyPr>
            <a:normAutofit fontScale="90000"/>
          </a:bodyPr>
          <a:lstStyle/>
          <a:p>
            <a:r>
              <a:rPr lang="it-IT" sz="5400" dirty="0" smtClean="0">
                <a:solidFill>
                  <a:schemeClr val="bg2">
                    <a:lumMod val="50000"/>
                  </a:schemeClr>
                </a:solidFill>
              </a:rPr>
              <a:t>Progettare UDA in MAT</a:t>
            </a:r>
            <a:br>
              <a:rPr lang="it-IT" sz="5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5400" i="1" dirty="0" smtClean="0">
                <a:solidFill>
                  <a:srgbClr val="FF0000"/>
                </a:solidFill>
              </a:rPr>
              <a:t>“</a:t>
            </a:r>
            <a:r>
              <a:rPr lang="it-IT" sz="4400" i="1" dirty="0" smtClean="0">
                <a:solidFill>
                  <a:srgbClr val="FF0000"/>
                </a:solidFill>
              </a:rPr>
              <a:t>Gli strumenti”</a:t>
            </a:r>
            <a:endParaRPr lang="it-IT" sz="6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/>
          <a:srcRect l="37788" t="20730" r="37573" b="10706"/>
          <a:stretch/>
        </p:blipFill>
        <p:spPr bwMode="auto">
          <a:xfrm>
            <a:off x="1388532" y="834848"/>
            <a:ext cx="3435927" cy="497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852"/>
            <a:ext cx="12192000" cy="584775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CERTIFICAZIONE DELLE COMPETENZE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-1435039" y="3001381"/>
            <a:ext cx="4370746" cy="830997"/>
          </a:xfrm>
          <a:prstGeom prst="rect">
            <a:avLst/>
          </a:prstGeom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Progettare UDA in MAT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Gli strumenti</a:t>
            </a:r>
            <a:endParaRPr lang="it-IT" sz="20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155615"/>
              </p:ext>
            </p:extLst>
          </p:nvPr>
        </p:nvGraphicFramePr>
        <p:xfrm>
          <a:off x="4648199" y="834848"/>
          <a:ext cx="7347047" cy="3070632"/>
        </p:xfrm>
        <a:graphic>
          <a:graphicData uri="http://schemas.openxmlformats.org/drawingml/2006/table">
            <a:tbl>
              <a:tblPr/>
              <a:tblGrid>
                <a:gridCol w="590987"/>
                <a:gridCol w="1155111"/>
                <a:gridCol w="1866983"/>
                <a:gridCol w="1866983"/>
                <a:gridCol w="1866983"/>
              </a:tblGrid>
              <a:tr h="25588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ESITO INSEGNAMENTI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ESITO COMPITO DI REALTA'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CERTIFICAZIONE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8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558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558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558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558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5588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558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558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558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558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558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pic>
        <p:nvPicPr>
          <p:cNvPr id="5" name="Immagine 4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015" y="5334031"/>
            <a:ext cx="1656000" cy="1406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852"/>
            <a:ext cx="12192000" cy="584775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REPORTING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-1435039" y="3001381"/>
            <a:ext cx="4370746" cy="830997"/>
          </a:xfrm>
          <a:prstGeom prst="rect">
            <a:avLst/>
          </a:prstGeom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Progettare UDA in MAT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Gli strumenti</a:t>
            </a:r>
            <a:endParaRPr lang="it-IT" sz="20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714658"/>
              </p:ext>
            </p:extLst>
          </p:nvPr>
        </p:nvGraphicFramePr>
        <p:xfrm>
          <a:off x="1122217" y="788713"/>
          <a:ext cx="10972798" cy="2507211"/>
        </p:xfrm>
        <a:graphic>
          <a:graphicData uri="http://schemas.openxmlformats.org/drawingml/2006/table">
            <a:tbl>
              <a:tblPr/>
              <a:tblGrid>
                <a:gridCol w="201798"/>
                <a:gridCol w="3127879"/>
                <a:gridCol w="1219200"/>
                <a:gridCol w="294290"/>
                <a:gridCol w="294290"/>
                <a:gridCol w="294290"/>
                <a:gridCol w="294290"/>
                <a:gridCol w="294290"/>
                <a:gridCol w="134532"/>
                <a:gridCol w="134532"/>
                <a:gridCol w="302698"/>
                <a:gridCol w="252248"/>
                <a:gridCol w="252248"/>
                <a:gridCol w="252248"/>
                <a:gridCol w="369964"/>
                <a:gridCol w="260656"/>
                <a:gridCol w="327923"/>
                <a:gridCol w="201798"/>
                <a:gridCol w="134532"/>
                <a:gridCol w="134532"/>
                <a:gridCol w="201798"/>
                <a:gridCol w="227024"/>
                <a:gridCol w="176574"/>
                <a:gridCol w="201798"/>
                <a:gridCol w="176574"/>
                <a:gridCol w="260656"/>
                <a:gridCol w="260656"/>
                <a:gridCol w="344740"/>
                <a:gridCol w="344740"/>
              </a:tblGrid>
              <a:tr h="176529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REPORTING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58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ATTIVITA' relative al compito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PUNTI FI FORZA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CRITICITA'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COMPETENZE 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Conoscenze 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Abilità 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COMPETENZE AG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INSEGNAMENTI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81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conoscere i principali componenti degli impianti descritti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saper costruire gli schemi funzionali degli impianti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scegliere i materiali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predimensionare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rappresentare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scegliere le attrezzature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redigere il computo metrico estimativo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a14-9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presentare offerta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regidere il POS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collaudare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redigere un CRE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744540"/>
              </p:ext>
            </p:extLst>
          </p:nvPr>
        </p:nvGraphicFramePr>
        <p:xfrm>
          <a:off x="1122222" y="3605264"/>
          <a:ext cx="10972793" cy="1496910"/>
        </p:xfrm>
        <a:graphic>
          <a:graphicData uri="http://schemas.openxmlformats.org/drawingml/2006/table">
            <a:tbl>
              <a:tblPr/>
              <a:tblGrid>
                <a:gridCol w="240392"/>
                <a:gridCol w="349661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  <a:gridCol w="797664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  <a:gridCol w="281914"/>
              </a:tblGrid>
              <a:tr h="1354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1 - QNQ2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COMPETENZE AREA DI INDIRIZZO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54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C5,2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A6,1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67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INSEGNAMENTI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TTRG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4224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651960" y="923643"/>
            <a:ext cx="10179822" cy="45858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dirty="0" smtClean="0"/>
              <a:t> I percorsi didattici sono caratterizzati dalla </a:t>
            </a:r>
            <a:r>
              <a:rPr lang="it-IT" dirty="0" smtClean="0">
                <a:solidFill>
                  <a:srgbClr val="FF0000"/>
                </a:solidFill>
              </a:rPr>
              <a:t>progettazione interdisciplinare </a:t>
            </a:r>
            <a:r>
              <a:rPr lang="it-IT" dirty="0" smtClean="0"/>
              <a:t>riguardante gli </a:t>
            </a:r>
            <a:r>
              <a:rPr lang="it-IT" dirty="0" smtClean="0">
                <a:solidFill>
                  <a:schemeClr val="accent2"/>
                </a:solidFill>
              </a:rPr>
              <a:t>assi culturali</a:t>
            </a:r>
            <a:r>
              <a:rPr lang="it-IT" dirty="0" smtClean="0"/>
              <a:t>; sono organizzati a partire dalle prime classi, e per tutta la durata del quinquennio, per </a:t>
            </a:r>
            <a:r>
              <a:rPr lang="it-IT" dirty="0" smtClean="0">
                <a:solidFill>
                  <a:srgbClr val="FF0000"/>
                </a:solidFill>
              </a:rPr>
              <a:t>unità di apprendimento </a:t>
            </a:r>
            <a:r>
              <a:rPr lang="it-IT" dirty="0" smtClean="0"/>
              <a:t>con l’utilizzo di  </a:t>
            </a:r>
            <a:r>
              <a:rPr lang="it-IT" dirty="0" smtClean="0">
                <a:solidFill>
                  <a:srgbClr val="FF0000"/>
                </a:solidFill>
              </a:rPr>
              <a:t>metodologie di tipo induttivo</a:t>
            </a:r>
            <a:r>
              <a:rPr lang="it-IT" dirty="0" smtClean="0"/>
              <a:t>, </a:t>
            </a:r>
            <a:r>
              <a:rPr lang="it-IT" dirty="0"/>
              <a:t>attraverso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it-IT" b="1" dirty="0" smtClean="0">
                <a:solidFill>
                  <a:schemeClr val="accent4"/>
                </a:solidFill>
              </a:rPr>
              <a:t>esperienze </a:t>
            </a:r>
            <a:r>
              <a:rPr lang="it-IT" b="1" dirty="0" err="1" smtClean="0">
                <a:solidFill>
                  <a:schemeClr val="accent4"/>
                </a:solidFill>
              </a:rPr>
              <a:t>laboratoriali</a:t>
            </a:r>
            <a:r>
              <a:rPr lang="it-IT" b="1" dirty="0" smtClean="0">
                <a:solidFill>
                  <a:schemeClr val="accent4"/>
                </a:solidFill>
              </a:rPr>
              <a:t> e in contesti operativi,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it-IT" b="1" dirty="0" smtClean="0">
                <a:solidFill>
                  <a:schemeClr val="accent4"/>
                </a:solidFill>
              </a:rPr>
              <a:t>analisi e soluzione dei problemi relativi alle attività economiche di riferimento,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it-IT" b="1" dirty="0" smtClean="0">
                <a:solidFill>
                  <a:schemeClr val="accent4"/>
                </a:solidFill>
              </a:rPr>
              <a:t>il lavoro cooperativo per progetti,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it-IT" b="1" dirty="0" smtClean="0">
                <a:solidFill>
                  <a:schemeClr val="accent4"/>
                </a:solidFill>
              </a:rPr>
              <a:t>la gestione di processi in contesti organizzati</a:t>
            </a:r>
            <a:endParaRPr lang="it-IT" b="1" dirty="0">
              <a:solidFill>
                <a:schemeClr val="accent4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1435039" y="3001381"/>
            <a:ext cx="4370746" cy="830997"/>
          </a:xfrm>
          <a:prstGeom prst="rect">
            <a:avLst/>
          </a:prstGeom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Progettare UDA in MAT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Gli strumenti</a:t>
            </a:r>
            <a:endParaRPr lang="it-IT" sz="20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REGOLAMENTO 24 maggio 2018 – ART 6 comma 4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98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6310" t="26136" r="37069" b="13068"/>
          <a:stretch>
            <a:fillRect/>
          </a:stretch>
        </p:blipFill>
        <p:spPr bwMode="auto">
          <a:xfrm>
            <a:off x="3643745" y="786246"/>
            <a:ext cx="4350328" cy="558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634" y="0"/>
            <a:ext cx="12192000" cy="584775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FASI DEL PROCESSO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1435039" y="3001381"/>
            <a:ext cx="4370746" cy="830997"/>
          </a:xfrm>
          <a:prstGeom prst="rect">
            <a:avLst/>
          </a:prstGeom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Progettare UDA in MAT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Gli strumenti</a:t>
            </a:r>
            <a:endParaRPr lang="it-IT" sz="20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98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914"/>
            <a:ext cx="12192000" cy="523220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28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IDEAZIONE, CONCEZIONE, STUDIO </a:t>
            </a:r>
            <a:r>
              <a:rPr lang="it-IT" sz="2800" dirty="0" err="1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</a:t>
            </a:r>
            <a:r>
              <a:rPr lang="it-IT" sz="28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FATTIBILITÀ:</a:t>
            </a:r>
            <a:endParaRPr lang="it-IT" sz="24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1583171" y="2944490"/>
            <a:ext cx="4370746" cy="830997"/>
          </a:xfrm>
          <a:prstGeom prst="rect">
            <a:avLst/>
          </a:prstGeom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Progettare UDA in MAT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Gli strumenti</a:t>
            </a:r>
            <a:endParaRPr lang="it-IT" sz="20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 txBox="1">
            <a:spLocks/>
          </p:cNvSpPr>
          <p:nvPr/>
        </p:nvSpPr>
        <p:spPr>
          <a:xfrm>
            <a:off x="13850" y="580321"/>
            <a:ext cx="12192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 compito di realtà  all’ </a:t>
            </a:r>
            <a:r>
              <a:rPr kumimoji="0" lang="it-IT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U.D.A.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35296" t="32159" r="37023" b="21023"/>
          <a:stretch>
            <a:fillRect/>
          </a:stretch>
        </p:blipFill>
        <p:spPr bwMode="auto">
          <a:xfrm>
            <a:off x="1011381" y="1385441"/>
            <a:ext cx="4095833" cy="415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t="25409" r="40530" b="10124"/>
          <a:stretch/>
        </p:blipFill>
        <p:spPr bwMode="auto">
          <a:xfrm>
            <a:off x="5233374" y="1448474"/>
            <a:ext cx="6861641" cy="423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015" y="5334031"/>
            <a:ext cx="1656000" cy="1406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98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966"/>
            <a:ext cx="12192000" cy="584775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PROGETTAZIONE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magine 4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ttangolo 6"/>
          <p:cNvSpPr/>
          <p:nvPr/>
        </p:nvSpPr>
        <p:spPr>
          <a:xfrm>
            <a:off x="-1435039" y="3001381"/>
            <a:ext cx="4370746" cy="830997"/>
          </a:xfrm>
          <a:prstGeom prst="rect">
            <a:avLst/>
          </a:prstGeom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Progettare UDA in MAT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Gli strumenti</a:t>
            </a:r>
            <a:endParaRPr lang="it-IT" sz="20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 txBox="1">
            <a:spLocks/>
          </p:cNvSpPr>
          <p:nvPr/>
        </p:nvSpPr>
        <p:spPr>
          <a:xfrm>
            <a:off x="13850" y="663451"/>
            <a:ext cx="12192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definizione</a:t>
            </a:r>
            <a:r>
              <a:rPr kumimoji="0" lang="it-IT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delle attività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29295"/>
              </p:ext>
            </p:extLst>
          </p:nvPr>
        </p:nvGraphicFramePr>
        <p:xfrm>
          <a:off x="3172077" y="1594125"/>
          <a:ext cx="6230867" cy="4385888"/>
        </p:xfrm>
        <a:graphic>
          <a:graphicData uri="http://schemas.openxmlformats.org/drawingml/2006/table">
            <a:tbl>
              <a:tblPr/>
              <a:tblGrid>
                <a:gridCol w="362810"/>
                <a:gridCol w="5868057"/>
              </a:tblGrid>
              <a:tr h="3373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ATTIVITA' relative al compito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73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conoscere i principali componenti degli impianti descritti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saper costruire gli schemi funzionali degli impianti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scegliere i materiali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predimensionare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rappresentare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scegliere le attrezzature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redigere il computo metrico estimativo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presentare offerta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regidere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il POS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collaudare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redigere un 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67"/>
            <a:ext cx="12192000" cy="584775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PROGETTAZIONE</a:t>
            </a:r>
            <a:endParaRPr lang="it-IT" sz="2400" i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-1636294" y="3067007"/>
            <a:ext cx="4370746" cy="830997"/>
          </a:xfrm>
          <a:prstGeom prst="rect">
            <a:avLst/>
          </a:prstGeom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Progettare UDA in MAT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Gli strumenti</a:t>
            </a:r>
            <a:endParaRPr lang="it-IT" sz="20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 txBox="1">
            <a:spLocks/>
          </p:cNvSpPr>
          <p:nvPr/>
        </p:nvSpPr>
        <p:spPr>
          <a:xfrm>
            <a:off x="13850" y="629978"/>
            <a:ext cx="12192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“collegamento</a:t>
            </a:r>
            <a:r>
              <a:rPr kumimoji="0" lang="it-IT" sz="24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attività-insegnamenti attraverso la RAM</a:t>
            </a:r>
            <a:r>
              <a:rPr kumimoji="0" lang="it-IT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it-IT" sz="2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394622"/>
              </p:ext>
            </p:extLst>
          </p:nvPr>
        </p:nvGraphicFramePr>
        <p:xfrm>
          <a:off x="1416105" y="1457687"/>
          <a:ext cx="10430628" cy="3543190"/>
        </p:xfrm>
        <a:graphic>
          <a:graphicData uri="http://schemas.openxmlformats.org/drawingml/2006/table">
            <a:tbl>
              <a:tblPr/>
              <a:tblGrid>
                <a:gridCol w="205223"/>
                <a:gridCol w="3319245"/>
                <a:gridCol w="276603"/>
                <a:gridCol w="276603"/>
                <a:gridCol w="276603"/>
                <a:gridCol w="276603"/>
                <a:gridCol w="276603"/>
                <a:gridCol w="240913"/>
                <a:gridCol w="276603"/>
                <a:gridCol w="276603"/>
                <a:gridCol w="356908"/>
                <a:gridCol w="249836"/>
                <a:gridCol w="312295"/>
                <a:gridCol w="285526"/>
                <a:gridCol w="285526"/>
                <a:gridCol w="285526"/>
                <a:gridCol w="285526"/>
                <a:gridCol w="285526"/>
                <a:gridCol w="276603"/>
                <a:gridCol w="276603"/>
                <a:gridCol w="285526"/>
                <a:gridCol w="285526"/>
                <a:gridCol w="285526"/>
                <a:gridCol w="276603"/>
                <a:gridCol w="347985"/>
                <a:gridCol w="347985"/>
              </a:tblGrid>
              <a:tr h="253085">
                <a:tc gridSpan="26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MATRICE DI ASSEGNAZIONE DELLE RESPONSABILITA'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30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ATTIVITA' relative al compito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COMPETENZE 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Conoscenze 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Abilità 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COMPETENZE AG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INSEGNAMENTI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308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conoscere i principali componenti degli impianti descritti </a:t>
                      </a:r>
                    </a:p>
                  </a:txBody>
                  <a:tcPr marL="5849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saper costruire gli schemi funzionali degli impianti</a:t>
                      </a:r>
                    </a:p>
                  </a:txBody>
                  <a:tcPr marL="5849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scegliere i materiali</a:t>
                      </a:r>
                    </a:p>
                  </a:txBody>
                  <a:tcPr marL="5849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predimensionare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9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rappresentare</a:t>
                      </a:r>
                    </a:p>
                  </a:txBody>
                  <a:tcPr marL="5849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scegliere le attrezzature</a:t>
                      </a:r>
                    </a:p>
                  </a:txBody>
                  <a:tcPr marL="5849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redigere il computo metrico estimativo</a:t>
                      </a:r>
                    </a:p>
                  </a:txBody>
                  <a:tcPr marL="5849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a14-9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presentare offerta</a:t>
                      </a:r>
                    </a:p>
                  </a:txBody>
                  <a:tcPr marL="5849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ingl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regidere il POS</a:t>
                      </a:r>
                    </a:p>
                  </a:txBody>
                  <a:tcPr marL="5849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installare</a:t>
                      </a:r>
                    </a:p>
                  </a:txBody>
                  <a:tcPr marL="5849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collaudare</a:t>
                      </a:r>
                    </a:p>
                  </a:txBody>
                  <a:tcPr marL="5849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redigere un CRE</a:t>
                      </a:r>
                    </a:p>
                  </a:txBody>
                  <a:tcPr marL="5849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852"/>
            <a:ext cx="12192000" cy="584775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PROGETTAZIONE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magine 4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ttangolo 6"/>
          <p:cNvSpPr/>
          <p:nvPr/>
        </p:nvSpPr>
        <p:spPr>
          <a:xfrm>
            <a:off x="-1601294" y="2997055"/>
            <a:ext cx="4370746" cy="830997"/>
          </a:xfrm>
          <a:prstGeom prst="rect">
            <a:avLst/>
          </a:prstGeom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Progettare UDA in MAT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Gli strumenti</a:t>
            </a:r>
            <a:endParaRPr lang="it-IT" sz="20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 txBox="1">
            <a:spLocks/>
          </p:cNvSpPr>
          <p:nvPr/>
        </p:nvSpPr>
        <p:spPr>
          <a:xfrm>
            <a:off x="13850" y="621886"/>
            <a:ext cx="12192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“dalle</a:t>
            </a:r>
            <a:r>
              <a:rPr kumimoji="0" lang="it-IT" sz="24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attività alle offerte formative degli insegnamenti</a:t>
            </a:r>
            <a:r>
              <a:rPr kumimoji="0" lang="it-IT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it-IT" sz="2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208973"/>
              </p:ext>
            </p:extLst>
          </p:nvPr>
        </p:nvGraphicFramePr>
        <p:xfrm>
          <a:off x="1430690" y="1261267"/>
          <a:ext cx="8067758" cy="4525963"/>
        </p:xfrm>
        <a:graphic>
          <a:graphicData uri="http://schemas.openxmlformats.org/drawingml/2006/table">
            <a:tbl>
              <a:tblPr/>
              <a:tblGrid>
                <a:gridCol w="1289889"/>
                <a:gridCol w="2310781"/>
                <a:gridCol w="1986546"/>
                <a:gridCol w="2480542"/>
              </a:tblGrid>
              <a:tr h="234073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ATTIVITA' 1  conoscere i principali componenti degli impianti descritti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915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CHI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INSEGNAMENTO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TTRG</a:t>
                      </a:r>
                      <a:endParaRPr lang="it-IT" sz="10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LTE</a:t>
                      </a:r>
                      <a:endParaRPr lang="it-IT" sz="10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4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it-IT" sz="1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COSA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7200" lvl="1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CONOSCENZE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40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7200" lvl="1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ABILITA'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40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7200" lvl="1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CONTENUTI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40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4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COME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STRATEGIE DIDATT.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40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STRUMENTI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SPAZI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VERIFICA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GRIGLIA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QUANDO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PERIODO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40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791700" y="2812388"/>
            <a:ext cx="217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Esempio di offerta formativa di </a:t>
            </a:r>
            <a:r>
              <a:rPr lang="it-IT" dirty="0" smtClean="0">
                <a:hlinkClick r:id="rId3" action="ppaction://hlinkfile"/>
              </a:rPr>
              <a:t>TTRG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852"/>
            <a:ext cx="12192000" cy="584775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MONITORAGGIO E CONTROLLO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1435039" y="3001381"/>
            <a:ext cx="4370746" cy="830997"/>
          </a:xfrm>
          <a:prstGeom prst="rect">
            <a:avLst/>
          </a:prstGeom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Progettare UDA in MAT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Gli strumenti</a:t>
            </a:r>
            <a:endParaRPr lang="it-IT" sz="20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428522"/>
              </p:ext>
            </p:extLst>
          </p:nvPr>
        </p:nvGraphicFramePr>
        <p:xfrm>
          <a:off x="1097145" y="919164"/>
          <a:ext cx="10931159" cy="4525959"/>
        </p:xfrm>
        <a:graphic>
          <a:graphicData uri="http://schemas.openxmlformats.org/drawingml/2006/table">
            <a:tbl>
              <a:tblPr/>
              <a:tblGrid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  <a:gridCol w="254213"/>
              </a:tblGrid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39"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MONITORAGGIO E CONTROLLO IN ITINERE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2906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1 - QNQ2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2 - QNQ2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3 - QNQ2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A3,2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A3,3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A3,4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A3,8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INSEGNAMENTI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399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2906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4 - QNQ2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5 - QNQ2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COMPETENZA 6 - QNQ2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COMPETENZE AREA DI INDIRIZZO - QNQ2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C5,1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A5,1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A6,1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INSEGNAMENTI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399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SCIENTIFICO-TECNOLOGICO E PROFESSIINALE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LINGUISTICO-LETTERARIO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MATEMATICO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ALTERNANZA SCUOLA LAVORO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 DEI LINGUAGGI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STORICO-SOCIALE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pic>
        <p:nvPicPr>
          <p:cNvPr id="5" name="Immagine 4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852"/>
            <a:ext cx="12192000" cy="584775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COMPITO </a:t>
            </a:r>
            <a:r>
              <a:rPr lang="it-IT" sz="3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it-IT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REALTÀ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1435039" y="3001381"/>
            <a:ext cx="4370746" cy="830997"/>
          </a:xfrm>
          <a:prstGeom prst="rect">
            <a:avLst/>
          </a:prstGeom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Progettare UDA in MAT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Gli </a:t>
            </a:r>
            <a:r>
              <a:rPr lang="it-IT" sz="20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strumentu</a:t>
            </a:r>
            <a:endParaRPr lang="it-IT" sz="20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516093"/>
              </p:ext>
            </p:extLst>
          </p:nvPr>
        </p:nvGraphicFramePr>
        <p:xfrm>
          <a:off x="1358241" y="822539"/>
          <a:ext cx="9572218" cy="5188680"/>
        </p:xfrm>
        <a:graphic>
          <a:graphicData uri="http://schemas.openxmlformats.org/drawingml/2006/table">
            <a:tbl>
              <a:tblPr/>
              <a:tblGrid>
                <a:gridCol w="254737"/>
                <a:gridCol w="284129"/>
                <a:gridCol w="284129"/>
                <a:gridCol w="284129"/>
                <a:gridCol w="284129"/>
                <a:gridCol w="284129"/>
                <a:gridCol w="284129"/>
                <a:gridCol w="284129"/>
                <a:gridCol w="284129"/>
                <a:gridCol w="284129"/>
                <a:gridCol w="284129"/>
                <a:gridCol w="284129"/>
                <a:gridCol w="186154"/>
                <a:gridCol w="186154"/>
                <a:gridCol w="186154"/>
                <a:gridCol w="186154"/>
                <a:gridCol w="186154"/>
                <a:gridCol w="186154"/>
                <a:gridCol w="186154"/>
                <a:gridCol w="186154"/>
                <a:gridCol w="470283"/>
                <a:gridCol w="470283"/>
                <a:gridCol w="470283"/>
                <a:gridCol w="470283"/>
                <a:gridCol w="470283"/>
                <a:gridCol w="470283"/>
                <a:gridCol w="470283"/>
                <a:gridCol w="470283"/>
                <a:gridCol w="470283"/>
                <a:gridCol w="470283"/>
              </a:tblGrid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279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5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SEMPLICI IMPIANTI TECNICI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279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COMPITO DI REALTA'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5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REALIZZARE (PROGETTARE E INSTALLARE) GLI IMPIANTI DI ALIMENTAZIONE ELETTRICA, DI ILLUMINAZIONE, DI RISCALDAMENTO E IDRICO SANITARI DI UN AMBIENTE ASSEGNATO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ATTIVITA' ATTESE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6" gridSpan="16"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6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6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6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6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6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6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6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6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6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6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6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6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6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6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6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conoscere i principali componenti degli impianti descritti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saper costruire gli schemi funzionali degli impianti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scegliere i materiali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predimensionare</a:t>
                      </a:r>
                      <a:endParaRPr lang="it-IT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rappresentare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scegliere le attrezzature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redigere il computo metrico estimativo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presentare offerta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regidere</a:t>
                      </a:r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il POS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installare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collaudare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redigere un CRE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12" gridSpan="11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testo della prova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27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/>
          <a:srcRect l="29013" t="27381" r="27283" b="14941"/>
          <a:stretch/>
        </p:blipFill>
        <p:spPr>
          <a:xfrm>
            <a:off x="4826001" y="1845734"/>
            <a:ext cx="5985932" cy="4191440"/>
          </a:xfrm>
          <a:prstGeom prst="rect">
            <a:avLst/>
          </a:prstGeom>
        </p:spPr>
      </p:pic>
      <p:pic>
        <p:nvPicPr>
          <p:cNvPr id="5" name="Immagine 4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015" y="5334031"/>
            <a:ext cx="1656000" cy="1406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420</TotalTime>
  <Words>1029</Words>
  <Application>Microsoft Office PowerPoint</Application>
  <PresentationFormat>Personalizzato</PresentationFormat>
  <Paragraphs>2576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Viale</vt:lpstr>
      <vt:lpstr>Progettare UDA in MAT “Gli strumenti”</vt:lpstr>
      <vt:lpstr>Presentazione standard di PowerPoint</vt:lpstr>
      <vt:lpstr>FASI DEL PROCESSO</vt:lpstr>
      <vt:lpstr>IDEAZIONE, CONCEZIONE, STUDIO DI FATTIBILITÀ:</vt:lpstr>
      <vt:lpstr>PROGETTAZIONE</vt:lpstr>
      <vt:lpstr>PROGETTAZIONE</vt:lpstr>
      <vt:lpstr>PROGETTAZIONE</vt:lpstr>
      <vt:lpstr>MONITORAGGIO E CONTROLLO</vt:lpstr>
      <vt:lpstr>COMPITO DI REALTÀ</vt:lpstr>
      <vt:lpstr>CERTIFICAZIONE DELLE COMPETENZE</vt:lpstr>
      <vt:lpstr>REPORTING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E FORMAT DELL’ATTIVITÀ FORMATIVA</dc:title>
  <dc:creator>g c</dc:creator>
  <cp:lastModifiedBy>Alessandro Marinaro</cp:lastModifiedBy>
  <cp:revision>74</cp:revision>
  <dcterms:created xsi:type="dcterms:W3CDTF">2018-12-13T16:22:29Z</dcterms:created>
  <dcterms:modified xsi:type="dcterms:W3CDTF">2019-02-23T15:32:36Z</dcterms:modified>
</cp:coreProperties>
</file>